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4"/>
  </p:notesMasterIdLst>
  <p:handoutMasterIdLst>
    <p:handoutMasterId r:id="rId45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281" r:id="rId15"/>
    <p:sldId id="282" r:id="rId16"/>
    <p:sldId id="283" r:id="rId17"/>
    <p:sldId id="294" r:id="rId18"/>
    <p:sldId id="284" r:id="rId19"/>
    <p:sldId id="285" r:id="rId20"/>
    <p:sldId id="295" r:id="rId21"/>
    <p:sldId id="299" r:id="rId22"/>
    <p:sldId id="297" r:id="rId23"/>
    <p:sldId id="298" r:id="rId24"/>
    <p:sldId id="264" r:id="rId25"/>
    <p:sldId id="287" r:id="rId26"/>
    <p:sldId id="293" r:id="rId27"/>
    <p:sldId id="288" r:id="rId28"/>
    <p:sldId id="286" r:id="rId29"/>
    <p:sldId id="290" r:id="rId30"/>
    <p:sldId id="291" r:id="rId31"/>
    <p:sldId id="289" r:id="rId32"/>
    <p:sldId id="270" r:id="rId33"/>
    <p:sldId id="261" r:id="rId34"/>
    <p:sldId id="277" r:id="rId35"/>
    <p:sldId id="292" r:id="rId36"/>
    <p:sldId id="273" r:id="rId37"/>
    <p:sldId id="276" r:id="rId38"/>
    <p:sldId id="271" r:id="rId39"/>
    <p:sldId id="274" r:id="rId40"/>
    <p:sldId id="262" r:id="rId41"/>
    <p:sldId id="263" r:id="rId42"/>
    <p:sldId id="265" r:id="rId43"/>
  </p:sldIdLst>
  <p:sldSz cx="9144000" cy="5143500" type="screen16x9"/>
  <p:notesSz cx="6797675" cy="9926638"/>
  <p:custDataLst>
    <p:tags r:id="rId4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152" d="100"/>
          <a:sy n="152" d="100"/>
        </p:scale>
        <p:origin x="36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 smtClean="0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Applikationsmanagement</a:t>
          </a:r>
          <a:endParaRPr lang="de-DE" dirty="0">
            <a:solidFill>
              <a:schemeClr val="bg1"/>
            </a:solidFill>
          </a:endParaRP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Infrastrukturmanagement</a:t>
          </a:r>
          <a:endParaRPr lang="de-DE" dirty="0">
            <a:solidFill>
              <a:schemeClr val="bg1"/>
            </a:solidFill>
          </a:endParaRP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Business- und Prozessunterstützung</a:t>
          </a:r>
          <a:endParaRPr lang="de-DE" dirty="0">
            <a:solidFill>
              <a:schemeClr val="bg1"/>
            </a:solidFill>
          </a:endParaRP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Digitale und technische Entwicklung</a:t>
          </a:r>
          <a:endParaRPr lang="de-DE" dirty="0">
            <a:solidFill>
              <a:schemeClr val="bg1"/>
            </a:solidFill>
          </a:endParaRP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Business Analyse</a:t>
          </a:r>
          <a:endParaRPr lang="de-DE" dirty="0">
            <a:solidFill>
              <a:srgbClr val="505050"/>
            </a:solidFill>
          </a:endParaRP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 smtClean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Controlling</a:t>
          </a:r>
          <a:endParaRPr lang="de-DE" dirty="0">
            <a:solidFill>
              <a:srgbClr val="505050"/>
            </a:solidFill>
          </a:endParaRP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Administrative Applikationen</a:t>
          </a:r>
          <a:endParaRPr lang="de-DE" dirty="0">
            <a:solidFill>
              <a:srgbClr val="505050"/>
            </a:solidFill>
          </a:endParaRP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Medizinische Applikationen</a:t>
          </a:r>
          <a:endParaRPr lang="de-DE" dirty="0">
            <a:solidFill>
              <a:srgbClr val="505050"/>
            </a:solidFill>
          </a:endParaRP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Netzwerk, </a:t>
          </a:r>
          <a:r>
            <a:rPr lang="de-DE" dirty="0" err="1" smtClean="0">
              <a:solidFill>
                <a:srgbClr val="505050"/>
              </a:solidFill>
            </a:rPr>
            <a:t>Secutity</a:t>
          </a:r>
          <a:r>
            <a:rPr lang="de-DE" dirty="0" smtClean="0">
              <a:solidFill>
                <a:srgbClr val="505050"/>
              </a:solidFill>
            </a:rPr>
            <a:t> u. </a:t>
          </a:r>
          <a:r>
            <a:rPr lang="de-DE" dirty="0" err="1" smtClean="0">
              <a:solidFill>
                <a:srgbClr val="505050"/>
              </a:solidFill>
            </a:rPr>
            <a:t>Comm</a:t>
          </a:r>
          <a:r>
            <a:rPr lang="de-DE" dirty="0" smtClean="0">
              <a:solidFill>
                <a:srgbClr val="505050"/>
              </a:solidFill>
            </a:rPr>
            <a:t>.</a:t>
          </a:r>
          <a:endParaRPr lang="de-DE" dirty="0">
            <a:solidFill>
              <a:srgbClr val="505050"/>
            </a:solidFill>
          </a:endParaRP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Data Center</a:t>
          </a:r>
          <a:endParaRPr lang="de-DE" dirty="0">
            <a:solidFill>
              <a:srgbClr val="505050"/>
            </a:solidFill>
          </a:endParaRP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Innovation &amp; Transformation</a:t>
          </a:r>
          <a:endParaRPr lang="de-DE" dirty="0">
            <a:solidFill>
              <a:srgbClr val="505050"/>
            </a:solidFill>
          </a:endParaRP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Digitale Prozessentwicklung</a:t>
          </a:r>
          <a:endParaRPr lang="de-DE" dirty="0">
            <a:solidFill>
              <a:srgbClr val="505050"/>
            </a:solidFill>
          </a:endParaRP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 smtClean="0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Business- und Prozessunterstützung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Business Analyse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 smtClean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Controlling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Applikationsmanagement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Administrative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Medizinische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Infrastrukturmanagement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Netzwerk, </a:t>
          </a:r>
          <a:r>
            <a:rPr lang="de-DE" sz="600" kern="1200" dirty="0" err="1" smtClean="0">
              <a:solidFill>
                <a:srgbClr val="505050"/>
              </a:solidFill>
            </a:rPr>
            <a:t>Secutity</a:t>
          </a:r>
          <a:r>
            <a:rPr lang="de-DE" sz="600" kern="1200" dirty="0" smtClean="0">
              <a:solidFill>
                <a:srgbClr val="505050"/>
              </a:solidFill>
            </a:rPr>
            <a:t> u. </a:t>
          </a:r>
          <a:r>
            <a:rPr lang="de-DE" sz="600" kern="1200" dirty="0" err="1" smtClean="0">
              <a:solidFill>
                <a:srgbClr val="505050"/>
              </a:solidFill>
            </a:rPr>
            <a:t>Comm</a:t>
          </a:r>
          <a:r>
            <a:rPr lang="de-DE" sz="600" kern="1200" dirty="0" smtClean="0">
              <a:solidFill>
                <a:srgbClr val="505050"/>
              </a:solidFill>
            </a:rPr>
            <a:t>.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Data Center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Digitale und technische Entwicklung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Innovation &amp; Transformation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Digitale Prozessentwicklung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28.05.2024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28.05.2024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Diplomarbeitspräsentation / 13.06.2024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851944" y="1065213"/>
            <a:ext cx="5797295" cy="399079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513863766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Identifikation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Abschätzung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 smtClean="0"/>
                        <a:t>Behandlung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Fehlende 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Organisation</a:t>
                      </a:r>
                      <a:r>
                        <a:rPr lang="de-CH" sz="1200" baseline="0" dirty="0" smtClean="0"/>
                        <a:t> / </a:t>
                      </a:r>
                      <a:r>
                        <a:rPr lang="de-CH" sz="1200" baseline="0" dirty="0" err="1" smtClean="0"/>
                        <a:t>Selbstorg</a:t>
                      </a:r>
                      <a:r>
                        <a:rPr lang="de-CH" sz="1200" baseline="0" dirty="0" smtClean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 reservieren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Alte Infrastruktur kann</a:t>
                      </a:r>
                    </a:p>
                    <a:p>
                      <a:r>
                        <a:rPr lang="de-CH" sz="1200" dirty="0" smtClean="0"/>
                        <a:t>ungeplant sämtliche Ressourcen binden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</a:t>
                      </a:r>
                      <a:r>
                        <a:rPr lang="de-CH" sz="1200" baseline="0" dirty="0" smtClean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Schwächen beim Selbstmanagement</a:t>
                      </a:r>
                      <a:r>
                        <a:rPr lang="de-CH" sz="1200" baseline="0" dirty="0" smtClean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Werkzeuge vorgängig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baseline="0" dirty="0" smtClean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klar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dirty="0" smtClean="0"/>
                        <a:t> </a:t>
                      </a:r>
                      <a:r>
                        <a:rPr lang="de-CH" sz="1200" dirty="0" err="1" smtClean="0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SMART</a:t>
                      </a:r>
                      <a:r>
                        <a:rPr lang="de-CH" sz="1200" baseline="0" dirty="0" smtClean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SIEM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Nein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Manuelle Installation vorbereiten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Risikomatrizen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110114387"/>
              </p:ext>
            </p:extLst>
          </p:nvPr>
        </p:nvGraphicFramePr>
        <p:xfrm>
          <a:off x="179388" y="1065213"/>
          <a:ext cx="8604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Fehlende 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begrenzt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Alte Infrastruktur kann</a:t>
                      </a:r>
                    </a:p>
                    <a:p>
                      <a:r>
                        <a:rPr lang="de-CH" sz="1200" dirty="0" smtClean="0"/>
                        <a:t>ungeplant sämtliche Ressourcen binden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Schwächen beim Selbstmanagement</a:t>
                      </a:r>
                      <a:r>
                        <a:rPr lang="de-CH" sz="1200" baseline="0" dirty="0" smtClean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baseline="0" dirty="0" smtClean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wirksam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dirty="0" smtClean="0"/>
                        <a:t> </a:t>
                      </a:r>
                      <a:r>
                        <a:rPr lang="de-CH" sz="1200" dirty="0" err="1" smtClean="0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wirksam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SIEM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dirty="0" smtClean="0"/>
                        <a:t> Kaste</a:t>
                      </a:r>
                      <a:r>
                        <a:rPr lang="de-CH" sz="1200" baseline="0" dirty="0" smtClean="0"/>
                        <a:t>n </a:t>
                      </a:r>
                      <a:r>
                        <a:rPr lang="de-CH" sz="1200" dirty="0" smtClean="0"/>
                        <a:t>K10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Kubernetes</a:t>
                      </a:r>
                      <a:r>
                        <a:rPr lang="de-CH" sz="1200" dirty="0" smtClean="0"/>
                        <a:t> Testumgebung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Verzug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 - Abschluss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Risikomatrix - Abschluss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Neu erfasste Risiken</a:t>
            </a:r>
            <a:endParaRPr lang="de-CH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56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  <a:endParaRPr lang="de-CH" dirty="0" smtClean="0"/>
          </a:p>
          <a:p>
            <a:r>
              <a:rPr lang="de-CH" dirty="0" err="1" smtClean="0"/>
              <a:t>Scope</a:t>
            </a:r>
            <a:endParaRPr lang="de-CH" dirty="0" smtClean="0"/>
          </a:p>
          <a:p>
            <a:r>
              <a:rPr lang="de-CH" dirty="0" smtClean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</a:p>
          <a:p>
            <a:r>
              <a:rPr lang="de-CH" dirty="0"/>
              <a:t>Vorauswahl </a:t>
            </a:r>
            <a:r>
              <a:rPr lang="de-CH" dirty="0" smtClean="0"/>
              <a:t>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 smtClean="0"/>
              <a:t>Evaluationsplattformen</a:t>
            </a:r>
          </a:p>
          <a:p>
            <a:r>
              <a:rPr lang="de-CH" dirty="0" err="1" smtClean="0"/>
              <a:t>YugabyteDB</a:t>
            </a:r>
            <a:endParaRPr lang="de-CH" dirty="0" smtClean="0"/>
          </a:p>
          <a:p>
            <a:r>
              <a:rPr lang="de-CH" dirty="0" err="1"/>
              <a:t>StackGres</a:t>
            </a:r>
            <a:r>
              <a:rPr lang="de-CH" dirty="0"/>
              <a:t> mit </a:t>
            </a:r>
            <a:r>
              <a:rPr lang="de-CH" dirty="0" err="1" smtClean="0"/>
              <a:t>Citus</a:t>
            </a:r>
            <a:endParaRPr lang="de-CH" dirty="0" smtClean="0"/>
          </a:p>
          <a:p>
            <a:r>
              <a:rPr lang="de-CH" dirty="0" err="1"/>
              <a:t>Patroni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Rolle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Funktion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Departement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Bereich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Zabbix</a:t>
                      </a:r>
                      <a:r>
                        <a:rPr lang="de-CH" sz="1400" dirty="0" smtClean="0"/>
                        <a:t>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ICT </a:t>
                      </a:r>
                      <a:r>
                        <a:rPr lang="en-US" sz="1400" dirty="0" err="1" smtClean="0"/>
                        <a:t>Netzwerk</a:t>
                      </a:r>
                      <a:r>
                        <a:rPr lang="en-US" sz="1400" dirty="0" smtClean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Stakeholder Data Center Infrastruktur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k8s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System Ingenieur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Keine Subskription Modelle</a:t>
            </a:r>
          </a:p>
          <a:p>
            <a:r>
              <a:rPr lang="de-CH" dirty="0" smtClean="0"/>
              <a:t>Reine Open-Source Varianten</a:t>
            </a:r>
          </a:p>
          <a:p>
            <a:r>
              <a:rPr lang="de-CH" dirty="0" smtClean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 smtClean="0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 smtClean="0"/>
              <a:t>Resultate</a:t>
            </a:r>
            <a:endParaRPr lang="de-CH" dirty="0"/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29.05.2024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Anbieter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Lösung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Systemart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MonolitischKSGR</a:t>
                      </a:r>
                      <a:r>
                        <a:rPr lang="de-CH" sz="1400" dirty="0" smtClean="0"/>
                        <a:t> Lösung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KSGR Lösung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Eigenes System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</a:t>
                      </a:r>
                      <a:r>
                        <a:rPr lang="en-US" sz="1400" dirty="0" err="1" smtClean="0"/>
                        <a:t>Pgpool</a:t>
                      </a:r>
                      <a:r>
                        <a:rPr lang="en-US" sz="1400" dirty="0" smtClean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pgpool</a:t>
                      </a:r>
                      <a:r>
                        <a:rPr lang="de-CH" sz="1400" dirty="0" smtClean="0"/>
                        <a:t>-II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Zalando SE.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OnGres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r>
                        <a:rPr lang="de-CH" sz="1400" dirty="0" smtClean="0"/>
                        <a:t> / 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r>
                        <a:rPr lang="de-CH" sz="1400" dirty="0" smtClean="0"/>
                        <a:t> Data, a Microsoft Company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40791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und Entscheid</a:t>
            </a:r>
          </a:p>
        </p:txBody>
      </p:sp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Bildplatzhalter 14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6" name="Bildplatzhalter 15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/>
              <a:t>Umsetzung</a:t>
            </a:r>
          </a:p>
          <a:p>
            <a:r>
              <a:rPr lang="de-CH" dirty="0" err="1"/>
              <a:t>Testing</a:t>
            </a:r>
            <a:endParaRPr lang="de-CH" dirty="0"/>
          </a:p>
          <a:p>
            <a:r>
              <a:rPr lang="de-CH" dirty="0"/>
              <a:t>Demo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Testsystem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</a:p>
          <a:p>
            <a:r>
              <a:rPr lang="de-CH" dirty="0" smtClean="0"/>
              <a:t>Das KSGR und seine IT</a:t>
            </a:r>
          </a:p>
          <a:p>
            <a:r>
              <a:rPr lang="de-CH" dirty="0" smtClean="0"/>
              <a:t>Ausgangslage</a:t>
            </a:r>
          </a:p>
          <a:p>
            <a:r>
              <a:rPr lang="de-CH" dirty="0" smtClean="0"/>
              <a:t>Abhängigkeiten</a:t>
            </a:r>
          </a:p>
          <a:p>
            <a:r>
              <a:rPr lang="de-CH" dirty="0" smtClean="0"/>
              <a:t>Abgrenzungen</a:t>
            </a:r>
          </a:p>
          <a:p>
            <a:r>
              <a:rPr lang="de-CH" dirty="0" smtClean="0"/>
              <a:t>Gegebene Systeme</a:t>
            </a:r>
            <a:endParaRPr lang="de-CH" dirty="0"/>
          </a:p>
          <a:p>
            <a:r>
              <a:rPr lang="de-CH" dirty="0" smtClean="0"/>
              <a:t>Zieldefinition</a:t>
            </a:r>
          </a:p>
          <a:p>
            <a:r>
              <a:rPr lang="de-CH" dirty="0" smtClean="0"/>
              <a:t>Projektmanagement</a:t>
            </a:r>
          </a:p>
          <a:p>
            <a:r>
              <a:rPr lang="de-CH" dirty="0" smtClean="0"/>
              <a:t>Risikomanagement</a:t>
            </a:r>
          </a:p>
          <a:p>
            <a:r>
              <a:rPr lang="de-CH" dirty="0" smtClean="0"/>
              <a:t>Risikomatrizen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smtClean="0"/>
              <a:t>Fragen?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smtClean="0"/>
              <a:t>Vor- und Nachname</a:t>
            </a:r>
            <a:r>
              <a:rPr lang="de-CH" dirty="0" smtClean="0"/>
              <a:t>:	Michael Graber</a:t>
            </a:r>
          </a:p>
          <a:p>
            <a:pPr marL="0" indent="0">
              <a:buNone/>
            </a:pPr>
            <a:r>
              <a:rPr lang="de-CH" b="1" dirty="0" smtClean="0"/>
              <a:t>Geburtsdatum</a:t>
            </a:r>
            <a:r>
              <a:rPr lang="de-CH" dirty="0" smtClean="0"/>
              <a:t>:		27.02.1990</a:t>
            </a:r>
          </a:p>
          <a:p>
            <a:pPr marL="0" indent="0">
              <a:buNone/>
            </a:pPr>
            <a:r>
              <a:rPr lang="de-CH" b="1" dirty="0" smtClean="0"/>
              <a:t>Beruflicher Werdegang</a:t>
            </a:r>
            <a:r>
              <a:rPr lang="de-CH" dirty="0" smtClean="0"/>
              <a:t>:</a:t>
            </a:r>
          </a:p>
          <a:p>
            <a:r>
              <a:rPr lang="de-CH" dirty="0" smtClean="0"/>
              <a:t>2007 – 2011:	Lehre als Konstrukteur EFZ Niveau E</a:t>
            </a:r>
          </a:p>
          <a:p>
            <a:r>
              <a:rPr lang="de-CH" dirty="0" smtClean="0"/>
              <a:t>2011 – 2015:	Lehre als Informatiker EFZ Applikationsentwicklung</a:t>
            </a:r>
          </a:p>
          <a:p>
            <a:r>
              <a:rPr lang="de-CH" dirty="0" smtClean="0"/>
              <a:t>2015:	Applikationsentwickler bei den Kraftwerke </a:t>
            </a:r>
            <a:r>
              <a:rPr lang="de-CH" dirty="0" err="1" smtClean="0"/>
              <a:t>Oberhasli</a:t>
            </a:r>
            <a:r>
              <a:rPr lang="de-CH" dirty="0" smtClean="0"/>
              <a:t> AG (KWO)</a:t>
            </a:r>
          </a:p>
          <a:p>
            <a:r>
              <a:rPr lang="de-CH" dirty="0" smtClean="0"/>
              <a:t>2016 – 2020:	KIS Entwickler am KSGR</a:t>
            </a:r>
          </a:p>
          <a:p>
            <a:r>
              <a:rPr lang="de-CH" dirty="0" smtClean="0"/>
              <a:t>2020 – 2022:	KIS Entwickler und DBA beim KSGR</a:t>
            </a:r>
          </a:p>
          <a:p>
            <a:r>
              <a:rPr lang="de-CH" dirty="0" smtClean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</a:t>
            </a:r>
            <a:r>
              <a:rPr lang="de-CH" dirty="0" smtClean="0"/>
              <a:t>		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 smtClean="0"/>
              <a:t>Privatrechtliche Stiftung</a:t>
            </a:r>
          </a:p>
          <a:p>
            <a:r>
              <a:rPr lang="de-CH" dirty="0" smtClean="0"/>
              <a:t>Zentrumsspital der Südostschweiz</a:t>
            </a:r>
          </a:p>
          <a:p>
            <a:r>
              <a:rPr lang="de-CH" dirty="0" smtClean="0"/>
              <a:t>Vier Standorte in zwei Kantonen</a:t>
            </a:r>
          </a:p>
          <a:p>
            <a:r>
              <a:rPr lang="de-CH" dirty="0" smtClean="0"/>
              <a:t>3’446 Mitarbeitende auf 2’585 VZE (2023)</a:t>
            </a:r>
          </a:p>
          <a:p>
            <a:r>
              <a:rPr lang="de-CH" dirty="0" smtClean="0"/>
              <a:t>ICT mit 76 Mitarbeitenden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Das KSGR und seine 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Über 400 Applikationen</a:t>
            </a:r>
          </a:p>
          <a:p>
            <a:r>
              <a:rPr lang="de-CH" dirty="0" smtClean="0"/>
              <a:t>Datenbankinventar Non MS SQL Datenbanken am KSGR</a:t>
            </a:r>
            <a:br>
              <a:rPr lang="de-CH" dirty="0" smtClean="0"/>
            </a:b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</a:t>
                      </a:r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/ Instanzen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Objekt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Abhängigkeit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Status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Risiko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</a:t>
                      </a:r>
                      <a:r>
                        <a:rPr lang="de-CH" sz="1200" baseline="0" dirty="0" smtClean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VMs manuell</a:t>
                      </a:r>
                      <a:r>
                        <a:rPr lang="de-CH" sz="1200" baseline="0" dirty="0" smtClean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Speicher</a:t>
                      </a:r>
                      <a:r>
                        <a:rPr lang="de-CH" sz="1200" baseline="0" dirty="0" smtClean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r>
                        <a:rPr lang="de-CH" sz="1200" baseline="0" dirty="0" smtClean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Kapazitäten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</a:t>
                      </a:r>
                      <a:r>
                        <a:rPr lang="de-CH" sz="1200" baseline="0" dirty="0" smtClean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 Management /</a:t>
                      </a:r>
                      <a:r>
                        <a:rPr lang="de-CH" sz="1200" baseline="0" dirty="0" smtClean="0"/>
                        <a:t> SIEM</a:t>
                      </a:r>
                      <a:endParaRPr lang="de-CH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sichern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Umsetzungsphase</a:t>
                      </a:r>
                      <a:r>
                        <a:rPr lang="de-CH" sz="1200" baseline="0" dirty="0" smtClean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bleiben</a:t>
                      </a:r>
                      <a:r>
                        <a:rPr lang="de-CH" sz="1200" baseline="0" dirty="0" smtClean="0"/>
                        <a:t> Lokal</a:t>
                      </a:r>
                      <a:br>
                        <a:rPr lang="de-CH" sz="1200" baseline="0" dirty="0" smtClean="0"/>
                      </a:br>
                      <a:r>
                        <a:rPr lang="de-CH" sz="1200" baseline="0" dirty="0" smtClean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Konzept-</a:t>
                      </a:r>
                      <a:r>
                        <a:rPr lang="de-CH" sz="1200" baseline="0" dirty="0" smtClean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Ressourcen-engpass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Ressourcenkonflikte</a:t>
                      </a:r>
                    </a:p>
                    <a:p>
                      <a:r>
                        <a:rPr lang="de-CH" sz="1200" dirty="0" smtClean="0"/>
                        <a:t>Diplomarbeit</a:t>
                      </a:r>
                      <a:r>
                        <a:rPr lang="de-CH" sz="1200" baseline="0" dirty="0" smtClean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Sicherung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</a:t>
                      </a:r>
                      <a:r>
                        <a:rPr lang="de-CH" sz="1200" dirty="0" err="1" smtClean="0"/>
                        <a:t>versionierung</a:t>
                      </a:r>
                      <a:endParaRPr lang="de-CH" sz="1200" dirty="0" smtClean="0"/>
                    </a:p>
                    <a:p>
                      <a:r>
                        <a:rPr lang="de-CH" sz="1200" dirty="0" smtClean="0"/>
                        <a:t>Kein CI/CD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PKI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Key Management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Zertifikate müssen manuell erzeugt</a:t>
                      </a:r>
                      <a:r>
                        <a:rPr lang="de-CH" sz="1200" baseline="0" dirty="0" smtClean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baseline="0" dirty="0" smtClean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Backup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Benötigt</a:t>
                      </a:r>
                      <a:r>
                        <a:rPr lang="de-CH" sz="1200" baseline="0" dirty="0" smtClean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</a:t>
                      </a:r>
                      <a:r>
                        <a:rPr lang="de-CH" sz="1200" baseline="0" dirty="0" smtClean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k8s</a:t>
                      </a:r>
                      <a:r>
                        <a:rPr lang="de-CH" sz="1200" baseline="0" dirty="0" smtClean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Abhängigkeiten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79785241"/>
              </p:ext>
            </p:extLst>
          </p:nvPr>
        </p:nvGraphicFramePr>
        <p:xfrm>
          <a:off x="179388" y="1065213"/>
          <a:ext cx="8785098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04">
                  <a:extLst>
                    <a:ext uri="{9D8B030D-6E8A-4147-A177-3AD203B41FA5}">
                      <a16:colId xmlns:a16="http://schemas.microsoft.com/office/drawing/2014/main" val="1481409792"/>
                    </a:ext>
                  </a:extLst>
                </a:gridCol>
                <a:gridCol w="4464494">
                  <a:extLst>
                    <a:ext uri="{9D8B030D-6E8A-4147-A177-3AD203B41FA5}">
                      <a16:colId xmlns:a16="http://schemas.microsoft.com/office/drawing/2014/main" val="280921787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Produkt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Storage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HPE 3PAR 8450 SAN Storage System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32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Virtualisierungsplattform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VMware® </a:t>
                      </a:r>
                      <a:r>
                        <a:rPr lang="de-CH" sz="1300" dirty="0" err="1" smtClean="0"/>
                        <a:t>vSphere</a:t>
                      </a:r>
                      <a:r>
                        <a:rPr lang="de-CH" sz="1300" dirty="0" smtClean="0"/>
                        <a:t>®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58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Primäres Backupsystem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VEEAM Backup System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5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Provisioning</a:t>
                      </a:r>
                      <a:r>
                        <a:rPr lang="de-CH" sz="1300" dirty="0" smtClean="0"/>
                        <a:t> / </a:t>
                      </a:r>
                      <a:r>
                        <a:rPr lang="de-CH" sz="1300" dirty="0" err="1" smtClean="0"/>
                        <a:t>Lifecycle</a:t>
                      </a:r>
                      <a:r>
                        <a:rPr lang="de-CH" sz="1300" dirty="0" smtClean="0"/>
                        <a:t> Management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Foreman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06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 Linux-Distribution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300" dirty="0" smtClean="0"/>
                        <a:t>Debian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9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Sekundäre Linux-Distributionen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Rocky Linux, Oracle Linux, RHEL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481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Primäres Monitoring-System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Paessler</a:t>
                      </a:r>
                      <a:r>
                        <a:rPr lang="de-CH" sz="1300" dirty="0" smtClean="0"/>
                        <a:t> Router Traffic </a:t>
                      </a:r>
                      <a:r>
                        <a:rPr lang="de-CH" sz="1300" dirty="0" err="1" smtClean="0"/>
                        <a:t>Grapher</a:t>
                      </a:r>
                      <a:r>
                        <a:rPr lang="de-CH" sz="1300" dirty="0" smtClean="0"/>
                        <a:t> (PRTG)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43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Sekundäres Monitoring-System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Zabbix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Container-Plattform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Kubernetes</a:t>
                      </a:r>
                      <a:r>
                        <a:rPr lang="de-CH" sz="1300" dirty="0" smtClean="0"/>
                        <a:t> (k8s)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96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Infrastructure as code (</a:t>
                      </a:r>
                      <a:r>
                        <a:rPr lang="fr-FR" sz="1300" dirty="0" err="1" smtClean="0"/>
                        <a:t>Iac</a:t>
                      </a:r>
                      <a:r>
                        <a:rPr lang="fr-FR" sz="1300" dirty="0" smtClean="0"/>
                        <a:t>)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Ansible</a:t>
                      </a:r>
                      <a:r>
                        <a:rPr lang="de-CH" sz="1300" dirty="0" smtClean="0"/>
                        <a:t> und Terraform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128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Log-Plattform / SIEM-System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In</a:t>
                      </a:r>
                      <a:r>
                        <a:rPr lang="de-CH" sz="1300" baseline="0" dirty="0" smtClean="0"/>
                        <a:t> Ausschreibung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27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Usermanagement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Microsoft </a:t>
                      </a:r>
                      <a:r>
                        <a:rPr lang="de-CH" sz="1300" dirty="0" err="1" smtClean="0"/>
                        <a:t>Active</a:t>
                      </a:r>
                      <a:r>
                        <a:rPr lang="de-CH" sz="1300" dirty="0" smtClean="0"/>
                        <a:t> Directory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5491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Gegebene Systeme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944</Words>
  <Application>Microsoft Office PowerPoint</Application>
  <PresentationFormat>Bildschirmpräsentation (16:9)</PresentationFormat>
  <Paragraphs>535</Paragraphs>
  <Slides>35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69</cp:revision>
  <dcterms:created xsi:type="dcterms:W3CDTF">2021-09-20T14:02:05Z</dcterms:created>
  <dcterms:modified xsi:type="dcterms:W3CDTF">2024-05-30T19:17:03Z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